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485" r:id="rId5"/>
    <p:sldId id="259" r:id="rId6"/>
    <p:sldId id="284" r:id="rId7"/>
    <p:sldId id="285" r:id="rId8"/>
    <p:sldId id="286" r:id="rId9"/>
    <p:sldId id="474" r:id="rId10"/>
    <p:sldId id="476" r:id="rId11"/>
    <p:sldId id="465" r:id="rId12"/>
    <p:sldId id="466" r:id="rId13"/>
    <p:sldId id="467" r:id="rId14"/>
    <p:sldId id="468" r:id="rId15"/>
    <p:sldId id="488" r:id="rId16"/>
    <p:sldId id="469" r:id="rId17"/>
    <p:sldId id="471" r:id="rId18"/>
    <p:sldId id="477" r:id="rId19"/>
    <p:sldId id="480" r:id="rId20"/>
    <p:sldId id="472" r:id="rId21"/>
    <p:sldId id="442" r:id="rId22"/>
    <p:sldId id="443" r:id="rId23"/>
    <p:sldId id="446" r:id="rId24"/>
    <p:sldId id="447" r:id="rId25"/>
    <p:sldId id="448" r:id="rId26"/>
    <p:sldId id="449" r:id="rId27"/>
    <p:sldId id="450" r:id="rId28"/>
    <p:sldId id="425" r:id="rId29"/>
    <p:sldId id="426" r:id="rId30"/>
    <p:sldId id="452" r:id="rId31"/>
    <p:sldId id="427" r:id="rId32"/>
    <p:sldId id="491" r:id="rId33"/>
    <p:sldId id="492" r:id="rId34"/>
    <p:sldId id="493" r:id="rId35"/>
    <p:sldId id="494" r:id="rId36"/>
    <p:sldId id="495" r:id="rId37"/>
    <p:sldId id="490" r:id="rId38"/>
    <p:sldId id="496" r:id="rId39"/>
    <p:sldId id="288" r:id="rId40"/>
    <p:sldId id="489" r:id="rId41"/>
    <p:sldId id="487" r:id="rId42"/>
    <p:sldId id="484" r:id="rId43"/>
    <p:sldId id="48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 varScale="1">
        <p:scale>
          <a:sx n="106" d="100"/>
          <a:sy n="106" d="100"/>
        </p:scale>
        <p:origin x="177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6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A colonic diverticulum is a saclike pouch of colonic mucosa and submucosa that protrudes through the muscular layer of the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323FB-12FA-4117-8B27-6B23814B95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odorclasses.github.io/classes/stats2022/stats2022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hyperlink" Target="http://www.cpc.unc.edu/projects/chin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pc.unc.edu/projects/chin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34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Reproducibility and dimension reduction in the study of the human microbiome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124200"/>
            <a:ext cx="4862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Anthony Fodor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Bioinformatics and Genomics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           UNC Charlotte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487FA-5BF9-4AB5-A00A-C209832C0C2C}"/>
              </a:ext>
            </a:extLst>
          </p:cNvPr>
          <p:cNvSpPr txBox="1"/>
          <p:nvPr/>
        </p:nvSpPr>
        <p:spPr>
          <a:xfrm>
            <a:off x="1295400" y="1752600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always straight-forward to elucidate mechanism</a:t>
            </a:r>
          </a:p>
        </p:txBody>
      </p:sp>
    </p:spTree>
    <p:extLst>
      <p:ext uri="{BB962C8B-B14F-4D97-AF65-F5344CB8AC3E}">
        <p14:creationId xmlns:p14="http://schemas.microsoft.com/office/powerpoint/2010/main" val="94693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</p:spTree>
    <p:extLst>
      <p:ext uri="{BB962C8B-B14F-4D97-AF65-F5344CB8AC3E}">
        <p14:creationId xmlns:p14="http://schemas.microsoft.com/office/powerpoint/2010/main" val="385776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</p:spTree>
    <p:extLst>
      <p:ext uri="{BB962C8B-B14F-4D97-AF65-F5344CB8AC3E}">
        <p14:creationId xmlns:p14="http://schemas.microsoft.com/office/powerpoint/2010/main" val="225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</p:spTree>
    <p:extLst>
      <p:ext uri="{BB962C8B-B14F-4D97-AF65-F5344CB8AC3E}">
        <p14:creationId xmlns:p14="http://schemas.microsoft.com/office/powerpoint/2010/main" val="228158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30D54-64E0-48D3-A96E-2B89301041A9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pic>
        <p:nvPicPr>
          <p:cNvPr id="3" name="Picture 2" descr="Image result for roshonda jones">
            <a:extLst>
              <a:ext uri="{FF2B5EF4-FFF2-40B4-BE49-F238E27FC236}">
                <a16:creationId xmlns:a16="http://schemas.microsoft.com/office/drawing/2014/main" id="{3CEE590D-4EB5-4F12-BE0E-778D2EA0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C0141-897C-47F8-A6A4-E8F7F24BF34A}"/>
              </a:ext>
            </a:extLst>
          </p:cNvPr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5" name="Picture 4" descr="Keku">
            <a:extLst>
              <a:ext uri="{FF2B5EF4-FFF2-40B4-BE49-F238E27FC236}">
                <a16:creationId xmlns:a16="http://schemas.microsoft.com/office/drawing/2014/main" id="{BC4DA452-0507-4BDF-824D-464E445C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EA5F0-FE62-4008-BA1C-8DA8EF7F9B9A}"/>
              </a:ext>
            </a:extLst>
          </p:cNvPr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76F2-2421-4BC7-9468-7221DB7C3C6D}"/>
              </a:ext>
            </a:extLst>
          </p:cNvPr>
          <p:cNvSpPr txBox="1"/>
          <p:nvPr/>
        </p:nvSpPr>
        <p:spPr>
          <a:xfrm>
            <a:off x="328809" y="2308702"/>
            <a:ext cx="42049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Biopsies from 226 case and 309 control obtained via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colonoscopy 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8890627-632E-42B9-9D98-6AA16F53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0" y="926622"/>
            <a:ext cx="1267379" cy="12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BDC6C-F33A-4068-95EA-A08227827A95}"/>
              </a:ext>
            </a:extLst>
          </p:cNvPr>
          <p:cNvSpPr/>
          <p:nvPr/>
        </p:nvSpPr>
        <p:spPr>
          <a:xfrm>
            <a:off x="280269" y="5431939"/>
            <a:ext cx="79211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Image: https://www.merckmanuals.com/-/media/manual/professional/images/diverticulosis_high.jpg?la=en&amp;thn=0&amp;mw=350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D09EDB-6E46-4B8C-B326-7F28AB97F013}"/>
              </a:ext>
            </a:extLst>
          </p:cNvPr>
          <p:cNvCxnSpPr/>
          <p:nvPr/>
        </p:nvCxnSpPr>
        <p:spPr>
          <a:xfrm>
            <a:off x="2062097" y="2675090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F718D-A63D-4D92-809F-B2805F235E9C}"/>
              </a:ext>
            </a:extLst>
          </p:cNvPr>
          <p:cNvSpPr txBox="1"/>
          <p:nvPr/>
        </p:nvSpPr>
        <p:spPr>
          <a:xfrm>
            <a:off x="248956" y="3168303"/>
            <a:ext cx="4859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Microbial DNA extracted – PCR targeting the 16S rRNA gene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A81A0F-CBFD-43BF-9800-447B7812B86D}"/>
              </a:ext>
            </a:extLst>
          </p:cNvPr>
          <p:cNvCxnSpPr/>
          <p:nvPr/>
        </p:nvCxnSpPr>
        <p:spPr>
          <a:xfrm>
            <a:off x="2058966" y="3465794"/>
            <a:ext cx="0" cy="3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C6582-9A35-47EE-A567-F6DAB4981334}"/>
              </a:ext>
            </a:extLst>
          </p:cNvPr>
          <p:cNvSpPr txBox="1"/>
          <p:nvPr/>
        </p:nvSpPr>
        <p:spPr>
          <a:xfrm>
            <a:off x="320980" y="3836879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Sequences generated via Illumina sequencing.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Classified into a counts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C9B16-82CA-4F02-A591-29BD0F055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653" y="3799300"/>
            <a:ext cx="4572000" cy="15553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C6C8AA-98FA-4A8E-A652-49AF7950FFEE}"/>
              </a:ext>
            </a:extLst>
          </p:cNvPr>
          <p:cNvCxnSpPr/>
          <p:nvPr/>
        </p:nvCxnSpPr>
        <p:spPr>
          <a:xfrm>
            <a:off x="3241109" y="4303484"/>
            <a:ext cx="840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8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3FDB0-3C73-570A-E498-E39584E1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48" y="749217"/>
            <a:ext cx="5864452" cy="5178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4410D1-26F9-9E52-5C34-0E9C65D214A2}"/>
              </a:ext>
            </a:extLst>
          </p:cNvPr>
          <p:cNvSpPr txBox="1"/>
          <p:nvPr/>
        </p:nvSpPr>
        <p:spPr>
          <a:xfrm>
            <a:off x="6781800" y="65502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https://archetypist.netlify.app/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0B72D-E164-0A50-F143-04607170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2370721" cy="10916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F82E3A-DA13-5A00-D2A5-947EBE8117BE}"/>
              </a:ext>
            </a:extLst>
          </p:cNvPr>
          <p:cNvCxnSpPr/>
          <p:nvPr/>
        </p:nvCxnSpPr>
        <p:spPr>
          <a:xfrm>
            <a:off x="1066800" y="134287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D8BB1E-7736-E805-1BDD-57C42DB9F75E}"/>
              </a:ext>
            </a:extLst>
          </p:cNvPr>
          <p:cNvSpPr txBox="1"/>
          <p:nvPr/>
        </p:nvSpPr>
        <p:spPr>
          <a:xfrm>
            <a:off x="1654890" y="990600"/>
            <a:ext cx="70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95FEF8-CC48-2D3A-0AFA-70ECADA46535}"/>
              </a:ext>
            </a:extLst>
          </p:cNvPr>
          <p:cNvCxnSpPr/>
          <p:nvPr/>
        </p:nvCxnSpPr>
        <p:spPr>
          <a:xfrm>
            <a:off x="381000" y="1828800"/>
            <a:ext cx="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D8A6A3-5CC6-C6A4-B578-540945F0AEB5}"/>
              </a:ext>
            </a:extLst>
          </p:cNvPr>
          <p:cNvSpPr txBox="1"/>
          <p:nvPr/>
        </p:nvSpPr>
        <p:spPr>
          <a:xfrm>
            <a:off x="381000" y="2971800"/>
            <a:ext cx="7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3F55-7679-300D-0F95-609222063737}"/>
              </a:ext>
            </a:extLst>
          </p:cNvPr>
          <p:cNvSpPr txBox="1"/>
          <p:nvPr/>
        </p:nvSpPr>
        <p:spPr>
          <a:xfrm>
            <a:off x="1237032" y="11668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(ordination) can be used to represent any high-dimensional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14217-93C5-341B-2103-B17A803F6A13}"/>
              </a:ext>
            </a:extLst>
          </p:cNvPr>
          <p:cNvSpPr txBox="1"/>
          <p:nvPr/>
        </p:nvSpPr>
        <p:spPr>
          <a:xfrm>
            <a:off x="152403" y="6260068"/>
            <a:ext cx="838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https://fodorclasses.github.io/classes/stats2022/stats2022.html</a:t>
            </a:r>
            <a:r>
              <a:rPr lang="en-US" dirty="0"/>
              <a:t> (lecture 18)</a:t>
            </a:r>
          </a:p>
        </p:txBody>
      </p:sp>
    </p:spTree>
    <p:extLst>
      <p:ext uri="{BB962C8B-B14F-4D97-AF65-F5344CB8AC3E}">
        <p14:creationId xmlns:p14="http://schemas.microsoft.com/office/powerpoint/2010/main" val="262025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B7697-D1F8-47AB-BE99-43CD8CB5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0" y="1271653"/>
            <a:ext cx="5243122" cy="4227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CF9CE-CCA7-4FAB-BCEC-2E99BC73F41F}"/>
              </a:ext>
            </a:extLst>
          </p:cNvPr>
          <p:cNvSpPr/>
          <p:nvPr/>
        </p:nvSpPr>
        <p:spPr>
          <a:xfrm>
            <a:off x="59760" y="5609578"/>
            <a:ext cx="95745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An Aberrant Microbiota is not Strongly Associated with Incidental Colonic Diverticulosis  </a:t>
            </a:r>
            <a:r>
              <a:rPr lang="en-US" sz="900" dirty="0" err="1"/>
              <a:t>Roshonda</a:t>
            </a:r>
            <a:r>
              <a:rPr lang="en-US" sz="900" dirty="0"/>
              <a:t> B. Jones, Anthony A. Fodor, Anne F. Peery, Matthew C. B. </a:t>
            </a:r>
            <a:r>
              <a:rPr lang="en-US" sz="900" dirty="0" err="1"/>
              <a:t>Tsilimigras</a:t>
            </a:r>
            <a:r>
              <a:rPr lang="en-US" sz="900" dirty="0"/>
              <a:t>, Kathryn </a:t>
            </a:r>
            <a:r>
              <a:rPr lang="en-US" sz="900" dirty="0" err="1"/>
              <a:t>Winglee</a:t>
            </a:r>
            <a:r>
              <a:rPr lang="en-US" sz="900" dirty="0"/>
              <a:t>, Amber </a:t>
            </a:r>
            <a:r>
              <a:rPr lang="en-US" sz="900" dirty="0" err="1"/>
              <a:t>McCoy,Michael</a:t>
            </a:r>
            <a:r>
              <a:rPr lang="en-US" sz="900" dirty="0"/>
              <a:t> </a:t>
            </a:r>
            <a:r>
              <a:rPr lang="en-US" sz="900" dirty="0" err="1"/>
              <a:t>Sioda</a:t>
            </a:r>
            <a:r>
              <a:rPr lang="en-US" sz="900" dirty="0"/>
              <a:t> ,Robert S. Sandler, Temitope O. </a:t>
            </a:r>
            <a:r>
              <a:rPr lang="en-US" sz="900" dirty="0" err="1"/>
              <a:t>Keku</a:t>
            </a:r>
            <a:r>
              <a:rPr lang="en-US" sz="900" dirty="0"/>
              <a:t>.  Scientific Reports.  2018.</a:t>
            </a:r>
          </a:p>
          <a:p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A4730-251F-4D08-AD90-7F0871999A6E}"/>
              </a:ext>
            </a:extLst>
          </p:cNvPr>
          <p:cNvSpPr txBox="1"/>
          <p:nvPr/>
        </p:nvSpPr>
        <p:spPr>
          <a:xfrm>
            <a:off x="209359" y="982980"/>
            <a:ext cx="827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 case-control study in Colonic Diverticulosis with a small effect size</a:t>
            </a:r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roshonda jo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16" y="1481044"/>
            <a:ext cx="909442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7963" y="1673463"/>
            <a:ext cx="2475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Roshonda</a:t>
            </a:r>
            <a:r>
              <a:rPr lang="en-US" sz="1350" dirty="0"/>
              <a:t> </a:t>
            </a:r>
            <a:r>
              <a:rPr lang="en-US" sz="1350" dirty="0" err="1"/>
              <a:t>Barner</a:t>
            </a:r>
            <a:r>
              <a:rPr lang="en-US" sz="1350" dirty="0"/>
              <a:t> Jones</a:t>
            </a:r>
          </a:p>
          <a:p>
            <a:r>
              <a:rPr lang="en-US" sz="1350" dirty="0"/>
              <a:t>University of Southern California</a:t>
            </a:r>
          </a:p>
        </p:txBody>
      </p:sp>
      <p:pic>
        <p:nvPicPr>
          <p:cNvPr id="2052" name="Picture 4" descr="Kek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41" y="2589137"/>
            <a:ext cx="864845" cy="10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528" y="2708424"/>
            <a:ext cx="1290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Temitope</a:t>
            </a:r>
            <a:r>
              <a:rPr lang="en-US" sz="1350" dirty="0"/>
              <a:t> </a:t>
            </a:r>
            <a:r>
              <a:rPr lang="en-US" sz="1350" dirty="0" err="1"/>
              <a:t>Keku</a:t>
            </a:r>
            <a:endParaRPr lang="en-US" sz="1350" dirty="0"/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399654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6C8237-E6EC-4882-B185-93C3A3CC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" y="304800"/>
            <a:ext cx="726517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A6C13-7152-4918-8602-71650CA8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814723"/>
            <a:ext cx="2971800" cy="73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C78E7-25C4-40A9-8063-D0138200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6225150"/>
            <a:ext cx="5486400" cy="63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D60EB-09B1-4C4A-971F-E68773C2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55" y="1781712"/>
            <a:ext cx="877865" cy="11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A0472-7094-446B-91E1-3185639D3C72}"/>
              </a:ext>
            </a:extLst>
          </p:cNvPr>
          <p:cNvSpPr/>
          <p:nvPr/>
        </p:nvSpPr>
        <p:spPr>
          <a:xfrm>
            <a:off x="7167462" y="2921169"/>
            <a:ext cx="1290738" cy="5078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   Ian Carroll</a:t>
            </a:r>
          </a:p>
          <a:p>
            <a:r>
              <a:rPr lang="en-US" sz="1350" dirty="0"/>
              <a:t>UNC Chapel Hill</a:t>
            </a:r>
          </a:p>
        </p:txBody>
      </p:sp>
    </p:spTree>
    <p:extLst>
      <p:ext uri="{BB962C8B-B14F-4D97-AF65-F5344CB8AC3E}">
        <p14:creationId xmlns:p14="http://schemas.microsoft.com/office/powerpoint/2010/main" val="421468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4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438" y="1817056"/>
            <a:ext cx="830067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Sample sizes need to be very large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94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Fodor &amp; Talley. Gastroenterology.  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83" y="-49143"/>
            <a:ext cx="8913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hypothesis linking risk for inflammation related diseases to the </a:t>
            </a:r>
            <a:r>
              <a:rPr lang="en-US" sz="17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endParaRPr lang="en-US" sz="1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04800"/>
            <a:ext cx="426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BC01E-35F4-40F6-A0A7-C8A414FA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6172200" cy="4955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6C6B6-6A3E-431F-AC67-45B2B7F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6324600" cy="822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9F9CB-75F8-43A9-B904-437E4D22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38996"/>
            <a:ext cx="4572000" cy="92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80EC6-6195-4B5B-BFC5-B405760B20CC}"/>
              </a:ext>
            </a:extLst>
          </p:cNvPr>
          <p:cNvSpPr txBox="1"/>
          <p:nvPr/>
        </p:nvSpPr>
        <p:spPr>
          <a:xfrm>
            <a:off x="1186649" y="647700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N=529</a:t>
            </a:r>
          </a:p>
        </p:txBody>
      </p:sp>
      <p:pic>
        <p:nvPicPr>
          <p:cNvPr id="2050" name="Picture 2" descr="Katie Meyer • UNC Gillings School of Global Public Health">
            <a:extLst>
              <a:ext uri="{FF2B5EF4-FFF2-40B4-BE49-F238E27FC236}">
                <a16:creationId xmlns:a16="http://schemas.microsoft.com/office/drawing/2014/main" id="{89F47229-87E0-4A65-A3E9-6089627F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236418"/>
            <a:ext cx="1007191" cy="9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3A23D-1B3D-4A0D-AD6F-7E1D0542FB7F}"/>
              </a:ext>
            </a:extLst>
          </p:cNvPr>
          <p:cNvSpPr txBox="1"/>
          <p:nvPr/>
        </p:nvSpPr>
        <p:spPr>
          <a:xfrm>
            <a:off x="6781800" y="52578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Katie Meyer UNC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D7349-6F66-4C1E-8FAA-9D35EF9B9F27}"/>
              </a:ext>
            </a:extLst>
          </p:cNvPr>
          <p:cNvSpPr txBox="1"/>
          <p:nvPr/>
        </p:nvSpPr>
        <p:spPr>
          <a:xfrm>
            <a:off x="7032926" y="3533671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799D9-20A7-4DE4-85DA-126856E7D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55" y="2286000"/>
            <a:ext cx="675755" cy="12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60631-3B86-4066-9277-9B625B318171}"/>
              </a:ext>
            </a:extLst>
          </p:cNvPr>
          <p:cNvSpPr txBox="1"/>
          <p:nvPr/>
        </p:nvSpPr>
        <p:spPr>
          <a:xfrm>
            <a:off x="391438" y="1817056"/>
            <a:ext cx="8300670" cy="3670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in Association Studies are Reliably Small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There is strong individual variation in the microbiome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The microbiome is an environmental variable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and important interactions with the host are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not globally conserved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29DF-D607-47C8-83D6-5C362451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2" y="2173649"/>
            <a:ext cx="7352531" cy="1319924"/>
          </a:xfrm>
          <a:prstGeom prst="rect">
            <a:avLst/>
          </a:prstGeom>
        </p:spPr>
      </p:pic>
      <p:pic>
        <p:nvPicPr>
          <p:cNvPr id="1026" name="Picture 2" descr="Image result for tip o'neill">
            <a:extLst>
              <a:ext uri="{FF2B5EF4-FFF2-40B4-BE49-F238E27FC236}">
                <a16:creationId xmlns:a16="http://schemas.microsoft.com/office/drawing/2014/main" id="{6F3ED231-AC13-418D-B1A9-E377F2C2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85" y="3533651"/>
            <a:ext cx="1428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0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7CF6D-706C-450F-B3EA-A6FBCAC4FB3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D00F0-6B36-4FFE-9010-F92845CBA856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7D19-97C5-4D10-97DD-32BDB19D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92335679-F956-49F8-8558-47DB5D85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E461-E679-41C7-A6B3-583A7980B384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759-0D59-48B8-8F5B-6977E51F779D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734832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3A6B-0C9E-42C4-B2E3-25E55C667A53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FC4A8-27D1-44C5-A2EC-499D50978DF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13E-22F7-4BD7-AAEB-3BB84579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F8D0889-60F3-4DFA-BD65-0CE1803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418FF-5A8E-475B-AE43-23B41A394D0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E493-47C7-44E4-A038-1063A4DC9B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68E45-4DE4-4CD3-B133-6E340614A37A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1834012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CE067-3155-4F2F-AB32-6F43DB3892F1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A937-5C3A-495E-BFD8-9D869A82CFF4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4C2EE-A527-4B39-B508-F39DC9B8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BD04235-439E-4CE4-BB5F-C22FF7A9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4B1DC-C1D3-4F97-8D6B-7E003B044AB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FAFE6-5494-47B0-860C-5C509113A9F7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EF1471-7B32-4F63-8B8A-304E6CBE94BF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F48A4-EE2E-4B6C-9804-30A11B88DD04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84892-CB2E-4EB5-982A-98126B2F18E5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18105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19297-8DE2-4A18-AFD5-4EE4581E473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FBADF-54A5-4D66-898B-C9FC383A0D3D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51E4-F75A-45E1-91CB-026FC5EA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A5A84AA4-7F3E-407E-ACCC-2EEF013C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A7ED-D1C1-451B-8DA3-3666A96B975F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B87F8-C8DA-481A-9B7D-D7E8D7B7045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4773D-415F-4639-90DB-6AFA2336A302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31577D-7C4C-4894-B07B-F9BD0F951E5A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98C20-14AA-439C-9F47-0D5C89C9E774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99EBC-8BD0-4AFA-BCF8-7C245010848B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9C060-B47F-4EDE-BE9B-2E0DCA07E5B1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33779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B07EE2-3027-44EA-A197-7B31AE19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70" y="3900210"/>
            <a:ext cx="4724864" cy="14992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046CC-4AE0-4D12-B547-67492040712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357680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D41CB-30B6-430E-B2CC-76475754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C88F6-5B95-49A8-87C6-1F272C89FE77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1D4EB-5FA5-4BC5-867E-6DE1BAE0F3EB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65E9-6EAA-4CCC-A317-F3CD05C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8" name="Picture 2" descr="gordon-larsen_penny_2011">
            <a:extLst>
              <a:ext uri="{FF2B5EF4-FFF2-40B4-BE49-F238E27FC236}">
                <a16:creationId xmlns:a16="http://schemas.microsoft.com/office/drawing/2014/main" id="{1DEB5EA9-CE80-4BEE-B220-B8401E2C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6028A-B0A2-41E8-B5F2-63933133FB93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D3BBC-1D95-4179-9C22-13B1FE7DDCE7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BC33A-0897-4AD0-978D-0573824D97CA}"/>
              </a:ext>
            </a:extLst>
          </p:cNvPr>
          <p:cNvSpPr txBox="1"/>
          <p:nvPr/>
        </p:nvSpPr>
        <p:spPr>
          <a:xfrm>
            <a:off x="276101" y="5715000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529301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385515D-E2B9-4CFF-A5C5-01D62B72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0" y="1018466"/>
            <a:ext cx="6347087" cy="2662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81490-75D3-4229-B11B-9A6C32755D56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local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F4609-53EC-438A-9051-655B43242727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1CA577-8C80-4370-AE19-FF2492D9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26" name="Picture 2" descr="gordon-larsen_penny_2011">
            <a:extLst>
              <a:ext uri="{FF2B5EF4-FFF2-40B4-BE49-F238E27FC236}">
                <a16:creationId xmlns:a16="http://schemas.microsoft.com/office/drawing/2014/main" id="{B3F26CC7-D140-410A-8A9D-7686188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EFEF30-5E6A-4A95-95CE-FF3D1ECAD6C1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F6C76-F1FD-4270-B4D5-7012ACB9C9F3}"/>
              </a:ext>
            </a:extLst>
          </p:cNvPr>
          <p:cNvSpPr txBox="1"/>
          <p:nvPr/>
        </p:nvSpPr>
        <p:spPr>
          <a:xfrm>
            <a:off x="74604" y="20863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8C4767-690A-4CBA-8973-859FBFC1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00" y="3681015"/>
            <a:ext cx="5285714" cy="229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D04CF-04CE-4F9E-A2D4-0AA3A8FBC72F}"/>
              </a:ext>
            </a:extLst>
          </p:cNvPr>
          <p:cNvSpPr txBox="1"/>
          <p:nvPr/>
        </p:nvSpPr>
        <p:spPr>
          <a:xfrm>
            <a:off x="76684" y="434344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(American Gut)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E3D0B-2868-4A74-A235-50C5D9E50B7B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9345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ristian Jobin - Alchetron, The Free Social Encyclopedia">
            <a:extLst>
              <a:ext uri="{FF2B5EF4-FFF2-40B4-BE49-F238E27FC236}">
                <a16:creationId xmlns:a16="http://schemas.microsoft.com/office/drawing/2014/main" id="{DE06ED6D-9626-4BE3-B667-FF70551A9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C5A81B-431C-4FE3-91E5-617AEE64CD0F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  <p:pic>
        <p:nvPicPr>
          <p:cNvPr id="15" name="Picture 2" descr="arthur_janelle">
            <a:extLst>
              <a:ext uri="{FF2B5EF4-FFF2-40B4-BE49-F238E27FC236}">
                <a16:creationId xmlns:a16="http://schemas.microsoft.com/office/drawing/2014/main" id="{471B6855-BBD9-44AE-BA88-03853FB2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9C2602-CCC8-40DB-9A5E-AB85A648A153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46E0A-D4FE-D54A-92D0-D39CAAB91F50}"/>
              </a:ext>
            </a:extLst>
          </p:cNvPr>
          <p:cNvSpPr txBox="1"/>
          <p:nvPr/>
        </p:nvSpPr>
        <p:spPr>
          <a:xfrm>
            <a:off x="3810000" y="6096000"/>
            <a:ext cx="54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Intestinal inflammation targets cancer-inducing activity of the microbiota Arthur et al, Science, 2012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AFD42-787D-458F-B104-69EA3C1EF989}"/>
              </a:ext>
            </a:extLst>
          </p:cNvPr>
          <p:cNvSpPr txBox="1"/>
          <p:nvPr/>
        </p:nvSpPr>
        <p:spPr>
          <a:xfrm>
            <a:off x="848197" y="875063"/>
            <a:ext cx="6282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The microbiome is an environmental variable that is sensitive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11DB-2B5C-40C4-B9EE-B1B5B90B4810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0DC87-AE11-44FC-A147-EB0144D4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5" name="Picture 2" descr="gordon-larsen_penny_2011">
            <a:extLst>
              <a:ext uri="{FF2B5EF4-FFF2-40B4-BE49-F238E27FC236}">
                <a16:creationId xmlns:a16="http://schemas.microsoft.com/office/drawing/2014/main" id="{F0AC439C-2BCE-43F0-99EE-6DAEFA85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44732-FC08-4ED7-9B22-4D556F745762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6E396-F086-4985-A2B5-DD37D79DA12D}"/>
              </a:ext>
            </a:extLst>
          </p:cNvPr>
          <p:cNvSpPr txBox="1"/>
          <p:nvPr/>
        </p:nvSpPr>
        <p:spPr>
          <a:xfrm>
            <a:off x="1300349" y="1373829"/>
            <a:ext cx="46955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2,164 subjects from the China Health and Nutrition Survey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50" u="sng" dirty="0">
                <a:hlinkClick r:id="rId4"/>
              </a:rPr>
              <a:t>http://www.cpc.unc.edu/projects/china</a:t>
            </a:r>
            <a:r>
              <a:rPr lang="en-US" sz="1350" u="sng" dirty="0"/>
              <a:t>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D84DB-D635-40AA-BCCF-15BD9EF0120A}"/>
              </a:ext>
            </a:extLst>
          </p:cNvPr>
          <p:cNvCxnSpPr/>
          <p:nvPr/>
        </p:nvCxnSpPr>
        <p:spPr>
          <a:xfrm>
            <a:off x="3339935" y="1890403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284760-40D8-491F-9F31-A0E734CA0EE2}"/>
              </a:ext>
            </a:extLst>
          </p:cNvPr>
          <p:cNvSpPr txBox="1"/>
          <p:nvPr/>
        </p:nvSpPr>
        <p:spPr>
          <a:xfrm>
            <a:off x="1549730" y="2326822"/>
            <a:ext cx="38299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Fecal samples collected; 16S rRNA sequencing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E9886-8C17-4F01-B72D-D69474B053C7}"/>
              </a:ext>
            </a:extLst>
          </p:cNvPr>
          <p:cNvCxnSpPr/>
          <p:nvPr/>
        </p:nvCxnSpPr>
        <p:spPr>
          <a:xfrm>
            <a:off x="3338451" y="2663786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5C8849-5D51-45E8-A478-748F740882AA}"/>
              </a:ext>
            </a:extLst>
          </p:cNvPr>
          <p:cNvSpPr txBox="1"/>
          <p:nvPr/>
        </p:nvSpPr>
        <p:spPr>
          <a:xfrm>
            <a:off x="1637310" y="3118016"/>
            <a:ext cx="34932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Classification and generation of count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2AC85-BB24-4522-AFF1-C424B4BEB339}"/>
              </a:ext>
            </a:extLst>
          </p:cNvPr>
          <p:cNvCxnSpPr/>
          <p:nvPr/>
        </p:nvCxnSpPr>
        <p:spPr>
          <a:xfrm>
            <a:off x="3345875" y="3410447"/>
            <a:ext cx="0" cy="40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D8441-0089-498C-8E91-449F86CB31D7}"/>
              </a:ext>
            </a:extLst>
          </p:cNvPr>
          <p:cNvSpPr txBox="1"/>
          <p:nvPr/>
        </p:nvSpPr>
        <p:spPr>
          <a:xfrm>
            <a:off x="1707078" y="3900304"/>
            <a:ext cx="3935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Use the microbiome to </a:t>
            </a:r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subject phenotype</a:t>
            </a:r>
            <a:endParaRPr lang="en-US" sz="13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34DF8-65A6-4A25-8C98-5380FFE8810C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18988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6762A-9D91-4E8D-A3FF-A76543DBC398}"/>
              </a:ext>
            </a:extLst>
          </p:cNvPr>
          <p:cNvSpPr txBox="1"/>
          <p:nvPr/>
        </p:nvSpPr>
        <p:spPr>
          <a:xfrm>
            <a:off x="1995055" y="5190258"/>
            <a:ext cx="2146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Urban/Rural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DFF1E-6453-44ED-A7B5-8A7EA72E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4" y="2058821"/>
            <a:ext cx="4465381" cy="3193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43F65-91A1-49BE-97FB-393E8FEB1D6C}"/>
              </a:ext>
            </a:extLst>
          </p:cNvPr>
          <p:cNvSpPr txBox="1"/>
          <p:nvPr/>
        </p:nvSpPr>
        <p:spPr>
          <a:xfrm>
            <a:off x="418608" y="2706508"/>
            <a:ext cx="392415" cy="150938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True Positive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846-FFB7-4751-B6D7-DFDC522EA8DB}"/>
              </a:ext>
            </a:extLst>
          </p:cNvPr>
          <p:cNvSpPr txBox="1"/>
          <p:nvPr/>
        </p:nvSpPr>
        <p:spPr>
          <a:xfrm>
            <a:off x="302822" y="1086871"/>
            <a:ext cx="86982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 be trained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but not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provinces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20776-CE58-4702-8453-53915BEDD0E1}"/>
              </a:ext>
            </a:extLst>
          </p:cNvPr>
          <p:cNvSpPr txBox="1"/>
          <p:nvPr/>
        </p:nvSpPr>
        <p:spPr>
          <a:xfrm>
            <a:off x="7628351" y="5315864"/>
            <a:ext cx="1196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Shan Sun</a:t>
            </a:r>
          </a:p>
          <a:p>
            <a:r>
              <a:rPr lang="en-US" sz="1350" dirty="0"/>
              <a:t>UNC Charlotte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6273E-C638-43C3-AA93-28C5D26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80" y="4068193"/>
            <a:ext cx="675755" cy="1205939"/>
          </a:xfrm>
          <a:prstGeom prst="rect">
            <a:avLst/>
          </a:prstGeom>
        </p:spPr>
      </p:pic>
      <p:pic>
        <p:nvPicPr>
          <p:cNvPr id="11" name="Picture 2" descr="gordon-larsen_penny_2011">
            <a:extLst>
              <a:ext uri="{FF2B5EF4-FFF2-40B4-BE49-F238E27FC236}">
                <a16:creationId xmlns:a16="http://schemas.microsoft.com/office/drawing/2014/main" id="{F72E50C8-E8AD-4C64-B016-B3EFE569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8698" y="2150849"/>
            <a:ext cx="890355" cy="107779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D8084-E743-4DC8-B865-6DC42F62F3AE}"/>
              </a:ext>
            </a:extLst>
          </p:cNvPr>
          <p:cNvSpPr txBox="1"/>
          <p:nvPr/>
        </p:nvSpPr>
        <p:spPr>
          <a:xfrm>
            <a:off x="7711606" y="3207713"/>
            <a:ext cx="14446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Penny Gordon-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Larsen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UNC Chapel Hill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E97AC-C216-4DAD-BA31-FD436DBD1C54}"/>
              </a:ext>
            </a:extLst>
          </p:cNvPr>
          <p:cNvSpPr txBox="1"/>
          <p:nvPr/>
        </p:nvSpPr>
        <p:spPr>
          <a:xfrm>
            <a:off x="276101" y="5764987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(in press, BMC Open)</a:t>
            </a:r>
          </a:p>
        </p:txBody>
      </p:sp>
    </p:spTree>
    <p:extLst>
      <p:ext uri="{BB962C8B-B14F-4D97-AF65-F5344CB8AC3E}">
        <p14:creationId xmlns:p14="http://schemas.microsoft.com/office/powerpoint/2010/main" val="2523493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E293D-7A3B-C5C4-703B-87FC7CF6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5618624"/>
            <a:ext cx="3385930" cy="484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D6086-02B9-2604-CA41-CF3163250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6135946"/>
            <a:ext cx="4267200" cy="700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97F27-7981-66FF-31C0-1B93E42F8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" y="1361690"/>
            <a:ext cx="9144000" cy="4134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82E74-71BD-2390-136E-355044CA9CC6}"/>
              </a:ext>
            </a:extLst>
          </p:cNvPr>
          <p:cNvSpPr txBox="1"/>
          <p:nvPr/>
        </p:nvSpPr>
        <p:spPr>
          <a:xfrm>
            <a:off x="609600" y="1156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Phenotypes involving human weight pathologies show intriguing, reproducible associations with the microbiome</a:t>
            </a:r>
          </a:p>
        </p:txBody>
      </p:sp>
    </p:spTree>
    <p:extLst>
      <p:ext uri="{BB962C8B-B14F-4D97-AF65-F5344CB8AC3E}">
        <p14:creationId xmlns:p14="http://schemas.microsoft.com/office/powerpoint/2010/main" val="3345046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9DFA1C-E054-D9E7-00F0-6AA97C5F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5618624"/>
            <a:ext cx="3385930" cy="484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B43C0-FF1C-DC89-4ADE-52948A7D5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6135946"/>
            <a:ext cx="4267200" cy="700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7E07E-23FE-3D85-E0E3-62ADB7741CFF}"/>
              </a:ext>
            </a:extLst>
          </p:cNvPr>
          <p:cNvSpPr txBox="1"/>
          <p:nvPr/>
        </p:nvSpPr>
        <p:spPr>
          <a:xfrm>
            <a:off x="609600" y="1156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Phenotypes involving human weight pathologies show intriguing, reproducible associations with the microbiome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6AD33E-6778-9648-F3BF-D7C92F30E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143000"/>
            <a:ext cx="3476625" cy="3667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397A5-DACE-F669-B595-AA5913E54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1298701"/>
            <a:ext cx="34861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8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FA565-7274-F05A-6606-EFFE414DE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"/>
            <a:ext cx="6324600" cy="6549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9913BA-07C7-4E47-1487-62FBCA2F1346}"/>
              </a:ext>
            </a:extLst>
          </p:cNvPr>
          <p:cNvSpPr/>
          <p:nvPr/>
        </p:nvSpPr>
        <p:spPr>
          <a:xfrm>
            <a:off x="3352800" y="76200"/>
            <a:ext cx="48768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1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760C4-AC43-367A-B5E7-40348E93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"/>
            <a:ext cx="6324600" cy="65499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35534E-B35D-AC22-CAA8-0C3ADAB28E2C}"/>
              </a:ext>
            </a:extLst>
          </p:cNvPr>
          <p:cNvSpPr/>
          <p:nvPr/>
        </p:nvSpPr>
        <p:spPr>
          <a:xfrm>
            <a:off x="5334000" y="76200"/>
            <a:ext cx="28956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46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2447A-9447-EF4F-0502-6DB03728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"/>
            <a:ext cx="6324600" cy="65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8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0F7CDB-4CCA-1B3B-E051-6B9CE928A453}"/>
              </a:ext>
            </a:extLst>
          </p:cNvPr>
          <p:cNvSpPr txBox="1"/>
          <p:nvPr/>
        </p:nvSpPr>
        <p:spPr>
          <a:xfrm>
            <a:off x="609600" y="1156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Phenotypes involving human weight pathologies show intriguing, reproducible associations with the microbiome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2A9B7-4F4D-EC4C-0F1E-7DF2FCF6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876800"/>
            <a:ext cx="5638800" cy="79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1EF06F-80ED-1872-C5AE-CB06BDA5A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1" y="1066800"/>
            <a:ext cx="4012950" cy="3469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F16F0B-5445-E813-D8C6-32B1BE5A5B5F}"/>
              </a:ext>
            </a:extLst>
          </p:cNvPr>
          <p:cNvSpPr/>
          <p:nvPr/>
        </p:nvSpPr>
        <p:spPr>
          <a:xfrm>
            <a:off x="152400" y="4230469"/>
            <a:ext cx="4572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6162E-456C-4AF0-E20D-2BDA0C6CD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956" y="990600"/>
            <a:ext cx="379984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6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7327-A650-CB36-22E1-E123D9E0C9C1}"/>
              </a:ext>
            </a:extLst>
          </p:cNvPr>
          <p:cNvSpPr txBox="1"/>
          <p:nvPr/>
        </p:nvSpPr>
        <p:spPr>
          <a:xfrm>
            <a:off x="1066800" y="1334869"/>
            <a:ext cx="74773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Multivariate statistical techniques are essential for analysis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high-dimensional genomics datasets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variation and local effects make the study of the microbiome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in early days of microbiome research but over the next decades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find more mechanisms by which microbes contribute to human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phenotypes</a:t>
            </a:r>
          </a:p>
        </p:txBody>
      </p:sp>
    </p:spTree>
    <p:extLst>
      <p:ext uri="{BB962C8B-B14F-4D97-AF65-F5344CB8AC3E}">
        <p14:creationId xmlns:p14="http://schemas.microsoft.com/office/powerpoint/2010/main" val="2667713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B17A6-AB3B-EE89-2534-7938C8E2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0" y="1092846"/>
            <a:ext cx="8072438" cy="3521869"/>
          </a:xfrm>
          <a:prstGeom prst="rect">
            <a:avLst/>
          </a:prstGeom>
        </p:spPr>
      </p:pic>
      <p:pic>
        <p:nvPicPr>
          <p:cNvPr id="1026" name="Picture 2" descr="Anh Moss | Fodor Lab | UNC Charlotte">
            <a:extLst>
              <a:ext uri="{FF2B5EF4-FFF2-40B4-BE49-F238E27FC236}">
                <a16:creationId xmlns:a16="http://schemas.microsoft.com/office/drawing/2014/main" id="{1EEF31A3-9DA8-F62B-1659-FD3D9A8F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10" y="3595511"/>
            <a:ext cx="942680" cy="9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319EB7A-C77A-3A7E-1DE8-121E7E0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214" y="4806106"/>
            <a:ext cx="1639491" cy="413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0B48DA-D2A9-B566-BFCE-67EA8690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9335" y="4847629"/>
            <a:ext cx="790147" cy="74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Arthritis Foundation Logo">
            <a:extLst>
              <a:ext uri="{FF2B5EF4-FFF2-40B4-BE49-F238E27FC236}">
                <a16:creationId xmlns:a16="http://schemas.microsoft.com/office/drawing/2014/main" id="{4205E4D3-BBAE-3345-72C8-5E957F22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924" y="4806106"/>
            <a:ext cx="1571625" cy="5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Science Foundation - Wikipedia">
            <a:extLst>
              <a:ext uri="{FF2B5EF4-FFF2-40B4-BE49-F238E27FC236}">
                <a16:creationId xmlns:a16="http://schemas.microsoft.com/office/drawing/2014/main" id="{E6328F36-1E77-DAC7-703F-DBAD3805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44" y="4619867"/>
            <a:ext cx="1194924" cy="12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8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291" y="803821"/>
            <a:ext cx="6861982" cy="460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9576" y="152400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microbes, but not others, can cause inflammation to progress to cancer…</a:t>
            </a:r>
          </a:p>
        </p:txBody>
      </p:sp>
      <p:pic>
        <p:nvPicPr>
          <p:cNvPr id="3074" name="Picture 2" descr="arthur_janelle">
            <a:extLst>
              <a:ext uri="{FF2B5EF4-FFF2-40B4-BE49-F238E27FC236}">
                <a16:creationId xmlns:a16="http://schemas.microsoft.com/office/drawing/2014/main" id="{095059FE-1292-40D2-9F7D-D7AE3EA2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7" y="5677662"/>
            <a:ext cx="821255" cy="1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0B97F-4735-403C-A99A-3F24F793600A}"/>
              </a:ext>
            </a:extLst>
          </p:cNvPr>
          <p:cNvSpPr txBox="1"/>
          <p:nvPr/>
        </p:nvSpPr>
        <p:spPr>
          <a:xfrm>
            <a:off x="68306" y="5257800"/>
            <a:ext cx="153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Janelle Arthur, UNC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BBDBF-D156-4018-AE6E-2A7563F1F2DA}"/>
              </a:ext>
            </a:extLst>
          </p:cNvPr>
          <p:cNvSpPr txBox="1"/>
          <p:nvPr/>
        </p:nvSpPr>
        <p:spPr>
          <a:xfrm>
            <a:off x="0" y="1869817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202020204" pitchFamily="34" charset="0"/>
              </a:rPr>
              <a:t>Gnotobiotic IL10-/- mice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0AB-D8A3-407A-99B8-20467D3E89DF}"/>
              </a:ext>
            </a:extLst>
          </p:cNvPr>
          <p:cNvSpPr txBox="1"/>
          <p:nvPr/>
        </p:nvSpPr>
        <p:spPr>
          <a:xfrm>
            <a:off x="76200" y="270801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Mono-associated with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 Coli or E. faecalis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E1A6A-15B0-4F3F-89E7-34C90F8470C8}"/>
              </a:ext>
            </a:extLst>
          </p:cNvPr>
          <p:cNvSpPr/>
          <p:nvPr/>
        </p:nvSpPr>
        <p:spPr>
          <a:xfrm>
            <a:off x="3337" y="3837801"/>
            <a:ext cx="21302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Exposed to carcinogen AOM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72E8-7F19-4E7B-AB5C-AF35CEACBBAC}"/>
              </a:ext>
            </a:extLst>
          </p:cNvPr>
          <p:cNvCxnSpPr>
            <a:cxnSpLocks/>
          </p:cNvCxnSpPr>
          <p:nvPr/>
        </p:nvCxnSpPr>
        <p:spPr>
          <a:xfrm>
            <a:off x="897238" y="3215104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D01121-DC61-406B-B2DF-29D3845A382C}"/>
              </a:ext>
            </a:extLst>
          </p:cNvPr>
          <p:cNvSpPr/>
          <p:nvPr/>
        </p:nvSpPr>
        <p:spPr>
          <a:xfrm>
            <a:off x="152400" y="990600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IL10 is an anti-inflammatory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cytokine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F0716-BCFD-4347-B68D-CF6F5B692E89}"/>
              </a:ext>
            </a:extLst>
          </p:cNvPr>
          <p:cNvCxnSpPr>
            <a:cxnSpLocks/>
          </p:cNvCxnSpPr>
          <p:nvPr/>
        </p:nvCxnSpPr>
        <p:spPr>
          <a:xfrm>
            <a:off x="897238" y="2176537"/>
            <a:ext cx="17162" cy="54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6E7C1-965E-4142-986A-1E3259828433}"/>
              </a:ext>
            </a:extLst>
          </p:cNvPr>
          <p:cNvCxnSpPr>
            <a:cxnSpLocks/>
          </p:cNvCxnSpPr>
          <p:nvPr/>
        </p:nvCxnSpPr>
        <p:spPr>
          <a:xfrm>
            <a:off x="897238" y="1397972"/>
            <a:ext cx="24649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ristian Jobin - Alchetron, The Free Social Encyclopedia">
            <a:extLst>
              <a:ext uri="{FF2B5EF4-FFF2-40B4-BE49-F238E27FC236}">
                <a16:creationId xmlns:a16="http://schemas.microsoft.com/office/drawing/2014/main" id="{659E48DB-C02B-476D-BA6F-79D26741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24" y="5596979"/>
            <a:ext cx="821255" cy="1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7EDB3B-711B-49DD-80C1-DC60EC6CD64F}"/>
              </a:ext>
            </a:extLst>
          </p:cNvPr>
          <p:cNvSpPr/>
          <p:nvPr/>
        </p:nvSpPr>
        <p:spPr>
          <a:xfrm>
            <a:off x="2107291" y="5365090"/>
            <a:ext cx="254909" cy="127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168D7-5A4B-47DF-85F8-993790D61325}"/>
              </a:ext>
            </a:extLst>
          </p:cNvPr>
          <p:cNvSpPr txBox="1"/>
          <p:nvPr/>
        </p:nvSpPr>
        <p:spPr>
          <a:xfrm>
            <a:off x="1549730" y="5257800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Christian Jobin, UFL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B20BD-E455-F4DC-2BCF-E708B46E3014}"/>
              </a:ext>
            </a:extLst>
          </p:cNvPr>
          <p:cNvSpPr txBox="1"/>
          <p:nvPr/>
        </p:nvSpPr>
        <p:spPr>
          <a:xfrm>
            <a:off x="3810000" y="6096000"/>
            <a:ext cx="54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Intestinal inflammation targets cancer-inducing activity of the microbiota Arthur et al, Science,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575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E0B2-1E83-4412-2DE2-538BB875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5DCF-1C4E-161D-5D50-EA64742EA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16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">
            <a:extLst>
              <a:ext uri="{FF2B5EF4-FFF2-40B4-BE49-F238E27FC236}">
                <a16:creationId xmlns:a16="http://schemas.microsoft.com/office/drawing/2014/main" id="{6B22C553-8DF8-432F-9E33-1E4B24C6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2366"/>
            <a:ext cx="4715641" cy="35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AF9AA1-709E-4E0F-A7E8-9033BCEB6782}"/>
              </a:ext>
            </a:extLst>
          </p:cNvPr>
          <p:cNvSpPr/>
          <p:nvPr/>
        </p:nvSpPr>
        <p:spPr>
          <a:xfrm>
            <a:off x="152400" y="6307732"/>
            <a:ext cx="11811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https://spectrum.ieee.org/consumer-electronics/gadgets/the-consumer-electronics-hall-of-fame-tandyradioshack-trs80-model-1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B5174-D5C3-4CB6-92AA-76044C778381}"/>
              </a:ext>
            </a:extLst>
          </p:cNvPr>
          <p:cNvSpPr txBox="1"/>
          <p:nvPr/>
        </p:nvSpPr>
        <p:spPr>
          <a:xfrm>
            <a:off x="4876800" y="26075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4K RAM (which I expanded 16K)</a:t>
            </a:r>
          </a:p>
          <a:p>
            <a:r>
              <a:rPr lang="en-US" dirty="0"/>
              <a:t>Cassette-tape storage</a:t>
            </a:r>
          </a:p>
          <a:p>
            <a:r>
              <a:rPr lang="en-US" dirty="0"/>
              <a:t>(30 bytes per second throughput)</a:t>
            </a:r>
          </a:p>
          <a:p>
            <a:endParaRPr lang="en-US" dirty="0"/>
          </a:p>
          <a:p>
            <a:r>
              <a:rPr lang="en-US" dirty="0"/>
              <a:t>128 * 48 Black and white graphics</a:t>
            </a:r>
          </a:p>
          <a:p>
            <a:endParaRPr lang="en-US" dirty="0"/>
          </a:p>
          <a:p>
            <a:r>
              <a:rPr lang="en-US" dirty="0"/>
              <a:t>BASIC (26 variables A-Z)</a:t>
            </a:r>
          </a:p>
          <a:p>
            <a:r>
              <a:rPr lang="en-US" dirty="0"/>
              <a:t>With 16K, this became 26^2 variables and</a:t>
            </a:r>
          </a:p>
          <a:p>
            <a:r>
              <a:rPr lang="en-US" dirty="0"/>
              <a:t>you could have arrays!</a:t>
            </a:r>
          </a:p>
          <a:p>
            <a:r>
              <a:rPr lang="en-US" dirty="0"/>
              <a:t>	Z80 assembly language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6B949-AC88-4B66-B134-3673BF037FBB}"/>
              </a:ext>
            </a:extLst>
          </p:cNvPr>
          <p:cNvSpPr txBox="1"/>
          <p:nvPr/>
        </p:nvSpPr>
        <p:spPr>
          <a:xfrm>
            <a:off x="1056290" y="4495800"/>
            <a:ext cx="5877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 almost had to repeat 8</a:t>
            </a:r>
            <a:r>
              <a:rPr lang="en-US" baseline="30000" dirty="0"/>
              <a:t>th</a:t>
            </a:r>
            <a:r>
              <a:rPr lang="en-US" dirty="0"/>
              <a:t> grade because of this computer</a:t>
            </a:r>
          </a:p>
          <a:p>
            <a:r>
              <a:rPr lang="en-US" dirty="0"/>
              <a:t>Learning to code was the key to a lot of what happened later</a:t>
            </a:r>
          </a:p>
        </p:txBody>
      </p:sp>
    </p:spTree>
    <p:extLst>
      <p:ext uri="{BB962C8B-B14F-4D97-AF65-F5344CB8AC3E}">
        <p14:creationId xmlns:p14="http://schemas.microsoft.com/office/powerpoint/2010/main" val="51251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CF506-81D5-41E6-AB53-21EC7736D980}"/>
              </a:ext>
            </a:extLst>
          </p:cNvPr>
          <p:cNvSpPr txBox="1"/>
          <p:nvPr/>
        </p:nvSpPr>
        <p:spPr>
          <a:xfrm>
            <a:off x="1327743" y="609600"/>
            <a:ext cx="545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Washington Ph.D. – Ion Channel Biophysics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E4C415-9D99-4980-86EF-F2063D173A7E}"/>
              </a:ext>
            </a:extLst>
          </p:cNvPr>
          <p:cNvCxnSpPr/>
          <p:nvPr/>
        </p:nvCxnSpPr>
        <p:spPr>
          <a:xfrm>
            <a:off x="4038600" y="1066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B37C9-B6C7-48C7-816B-AC4B4711A08B}"/>
              </a:ext>
            </a:extLst>
          </p:cNvPr>
          <p:cNvSpPr txBox="1"/>
          <p:nvPr/>
        </p:nvSpPr>
        <p:spPr>
          <a:xfrm>
            <a:off x="1828800" y="1676400"/>
            <a:ext cx="55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startups as a Java Developer in Seattle ( 2 years)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A39E9-5D59-4A23-A915-06B07732A30C}"/>
              </a:ext>
            </a:extLst>
          </p:cNvPr>
          <p:cNvSpPr txBox="1"/>
          <p:nvPr/>
        </p:nvSpPr>
        <p:spPr>
          <a:xfrm>
            <a:off x="1905000" y="2667000"/>
            <a:ext cx="518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Bioinformatics analyst at </a:t>
            </a:r>
            <a:r>
              <a:rPr lang="en-US" dirty="0" err="1"/>
              <a:t>Immunex</a:t>
            </a:r>
            <a:r>
              <a:rPr lang="en-US" dirty="0"/>
              <a:t>/Amgen ( 2 years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ACB3B-4826-444C-8F99-93987546CDCA}"/>
              </a:ext>
            </a:extLst>
          </p:cNvPr>
          <p:cNvCxnSpPr/>
          <p:nvPr/>
        </p:nvCxnSpPr>
        <p:spPr>
          <a:xfrm>
            <a:off x="4038600" y="2057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D3242-1A01-483A-A8B2-844B44F50DC4}"/>
              </a:ext>
            </a:extLst>
          </p:cNvPr>
          <p:cNvCxnSpPr/>
          <p:nvPr/>
        </p:nvCxnSpPr>
        <p:spPr>
          <a:xfrm>
            <a:off x="4038600" y="31242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C98A04-C841-4F00-9077-E91959928370}"/>
              </a:ext>
            </a:extLst>
          </p:cNvPr>
          <p:cNvSpPr txBox="1"/>
          <p:nvPr/>
        </p:nvSpPr>
        <p:spPr>
          <a:xfrm>
            <a:off x="1679759" y="3733800"/>
            <a:ext cx="586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Post-doctoral associate/research fellow at Stanford (3 years)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447EC-DFE2-446D-BE64-C986D7268F20}"/>
              </a:ext>
            </a:extLst>
          </p:cNvPr>
          <p:cNvCxnSpPr/>
          <p:nvPr/>
        </p:nvCxnSpPr>
        <p:spPr>
          <a:xfrm>
            <a:off x="4038600" y="4114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C3A47C-33D4-4E2B-B68E-F9308C037ADE}"/>
              </a:ext>
            </a:extLst>
          </p:cNvPr>
          <p:cNvSpPr txBox="1"/>
          <p:nvPr/>
        </p:nvSpPr>
        <p:spPr>
          <a:xfrm>
            <a:off x="1832159" y="4736068"/>
            <a:ext cx="568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Tenure track research position at UNC Charlotte ( 15 years)</a:t>
            </a:r>
          </a:p>
        </p:txBody>
      </p:sp>
    </p:spTree>
    <p:extLst>
      <p:ext uri="{BB962C8B-B14F-4D97-AF65-F5344CB8AC3E}">
        <p14:creationId xmlns:p14="http://schemas.microsoft.com/office/powerpoint/2010/main" val="320022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49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668"/>
            <a:ext cx="890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69056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85729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3689E-0740-0E73-6AC8-C71ABCA95794}"/>
              </a:ext>
            </a:extLst>
          </p:cNvPr>
          <p:cNvSpPr txBox="1"/>
          <p:nvPr/>
        </p:nvSpPr>
        <p:spPr>
          <a:xfrm>
            <a:off x="3810000" y="6096000"/>
            <a:ext cx="54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Intestinal inflammation targets cancer-inducing activity of the microbiota Arthur et al, Science, 2012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738A9-9976-E23E-EB79-702ABD838D0A}"/>
              </a:ext>
            </a:extLst>
          </p:cNvPr>
          <p:cNvSpPr txBox="1"/>
          <p:nvPr/>
        </p:nvSpPr>
        <p:spPr>
          <a:xfrm>
            <a:off x="3810000" y="6096000"/>
            <a:ext cx="54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Intestinal inflammation targets cancer-inducing activity of the microbiota Arthur et al, Science, 2012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4800600"/>
            <a:ext cx="5114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791200"/>
            <a:ext cx="4981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C4005-B11D-4DCF-9486-99FA88FB7B8D}"/>
              </a:ext>
            </a:extLst>
          </p:cNvPr>
          <p:cNvSpPr txBox="1"/>
          <p:nvPr/>
        </p:nvSpPr>
        <p:spPr>
          <a:xfrm>
            <a:off x="1793197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BE4944-C280-4396-8769-4769CE8E826A}"/>
              </a:ext>
            </a:extLst>
          </p:cNvPr>
          <p:cNvCxnSpPr/>
          <p:nvPr/>
        </p:nvCxnSpPr>
        <p:spPr>
          <a:xfrm>
            <a:off x="3275437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70900-9376-4B1B-878C-F76E3B7CD935}"/>
              </a:ext>
            </a:extLst>
          </p:cNvPr>
          <p:cNvSpPr txBox="1"/>
          <p:nvPr/>
        </p:nvSpPr>
        <p:spPr>
          <a:xfrm>
            <a:off x="3351637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selection against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95E43-E584-41E0-B7C4-D5DB8B404353}"/>
              </a:ext>
            </a:extLst>
          </p:cNvPr>
          <p:cNvSpPr txBox="1"/>
          <p:nvPr/>
        </p:nvSpPr>
        <p:spPr>
          <a:xfrm>
            <a:off x="5923452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E. </a:t>
            </a:r>
            <a:r>
              <a:rPr lang="en-US" i="1">
                <a:latin typeface="Arial" pitchFamily="34" charset="0"/>
                <a:cs typeface="Arial" pitchFamily="34" charset="0"/>
              </a:rPr>
              <a:t>coli</a:t>
            </a:r>
            <a:r>
              <a:rPr lang="en-US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077005-301B-40A1-B60F-DE5BFF38115A}"/>
              </a:ext>
            </a:extLst>
          </p:cNvPr>
          <p:cNvCxnSpPr/>
          <p:nvPr/>
        </p:nvCxnSpPr>
        <p:spPr>
          <a:xfrm>
            <a:off x="647700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AC8D11-B9BF-4A21-9BF5-2AF81CA25173}"/>
              </a:ext>
            </a:extLst>
          </p:cNvPr>
          <p:cNvSpPr txBox="1"/>
          <p:nvPr/>
        </p:nvSpPr>
        <p:spPr>
          <a:xfrm>
            <a:off x="5831797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E7511-48DD-4F62-A029-FF41DBD0F885}"/>
              </a:ext>
            </a:extLst>
          </p:cNvPr>
          <p:cNvSpPr txBox="1"/>
          <p:nvPr/>
        </p:nvSpPr>
        <p:spPr>
          <a:xfrm>
            <a:off x="990600" y="228600"/>
            <a:ext cx="709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increasing detail on the chain of causality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D9097-EFC6-4C40-8E52-A729EE8154AD}"/>
              </a:ext>
            </a:extLst>
          </p:cNvPr>
          <p:cNvSpPr txBox="1"/>
          <p:nvPr/>
        </p:nvSpPr>
        <p:spPr>
          <a:xfrm>
            <a:off x="1488397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9D439-2CF5-489D-845D-5ECEB90A1AE9}"/>
              </a:ext>
            </a:extLst>
          </p:cNvPr>
          <p:cNvCxnSpPr/>
          <p:nvPr/>
        </p:nvCxnSpPr>
        <p:spPr>
          <a:xfrm flipV="1">
            <a:off x="2631397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33634-6D92-4DDE-9532-26F4DB4BD4F6}"/>
              </a:ext>
            </a:extLst>
          </p:cNvPr>
          <p:cNvCxnSpPr/>
          <p:nvPr/>
        </p:nvCxnSpPr>
        <p:spPr>
          <a:xfrm>
            <a:off x="3317197" y="2209800"/>
            <a:ext cx="2667000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1318CE-18D2-4425-97DB-8949166D79B6}"/>
              </a:ext>
            </a:extLst>
          </p:cNvPr>
          <p:cNvSpPr txBox="1"/>
          <p:nvPr/>
        </p:nvSpPr>
        <p:spPr>
          <a:xfrm>
            <a:off x="685800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during stress/birth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D109B-2E50-429D-9F7C-5FDA226DFE1D}"/>
              </a:ext>
            </a:extLst>
          </p:cNvPr>
          <p:cNvSpPr txBox="1"/>
          <p:nvPr/>
        </p:nvSpPr>
        <p:spPr>
          <a:xfrm>
            <a:off x="3698197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1AF7C-CB2D-4A1A-8103-8D039B2878CF}"/>
              </a:ext>
            </a:extLst>
          </p:cNvPr>
          <p:cNvSpPr txBox="1"/>
          <p:nvPr/>
        </p:nvSpPr>
        <p:spPr>
          <a:xfrm>
            <a:off x="6553200" y="2209800"/>
            <a:ext cx="2394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damage pks-</a:t>
            </a:r>
            <a:r>
              <a:rPr lang="en-US" i="1" dirty="0"/>
              <a:t>E. Coli </a:t>
            </a:r>
          </a:p>
          <a:p>
            <a:r>
              <a:rPr lang="en-US" dirty="0"/>
              <a:t>does to DNA can be</a:t>
            </a:r>
          </a:p>
          <a:p>
            <a:r>
              <a:rPr lang="en-US" dirty="0"/>
              <a:t>directly measured and</a:t>
            </a:r>
          </a:p>
          <a:p>
            <a:r>
              <a:rPr lang="en-US" dirty="0"/>
              <a:t>quantified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17B00-ADC3-4DB9-ABB4-7B813D5F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358872"/>
            <a:ext cx="5988193" cy="1584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FB4A2-5138-4AEE-A7BC-42311CAAA972}"/>
              </a:ext>
            </a:extLst>
          </p:cNvPr>
          <p:cNvSpPr txBox="1"/>
          <p:nvPr/>
        </p:nvSpPr>
        <p:spPr>
          <a:xfrm>
            <a:off x="293097" y="5983069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Approximately 5% of all CRCs have a mutational spectrum signature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with E. Coli/pks damage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B44E07-C1F1-464B-B04B-934AFC5F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306669"/>
            <a:ext cx="2546207" cy="317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52293-956C-4023-B0CC-D012568C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25" y="4704689"/>
            <a:ext cx="2794955" cy="5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6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1849</Words>
  <Application>Microsoft Office PowerPoint</Application>
  <PresentationFormat>On-screen Show (4:3)</PresentationFormat>
  <Paragraphs>259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Abadi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afodor</cp:lastModifiedBy>
  <cp:revision>240</cp:revision>
  <dcterms:created xsi:type="dcterms:W3CDTF">2006-08-16T00:00:00Z</dcterms:created>
  <dcterms:modified xsi:type="dcterms:W3CDTF">2023-03-12T23:43:16Z</dcterms:modified>
</cp:coreProperties>
</file>